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85" r:id="rId23"/>
    <p:sldId id="284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709B0-7DEA-4923-A943-8348A55051B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8F04-172A-43F4-8503-8B2BDAE93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8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4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5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BEBF-B731-4F69-ABC7-6C25016FAD89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30D7-A522-4B81-A14E-C70318C6F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38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Prokaryote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organism that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does not have a nucleus that is separated by a membrane.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Includes bacteria</a:t>
                      </a:r>
                      <a:r>
                        <a:rPr lang="pt-BR" baseline="0" dirty="0" smtClean="0"/>
                        <a:t> and archaea</a:t>
                      </a:r>
                    </a:p>
                    <a:p>
                      <a:pPr algn="ctr"/>
                      <a:r>
                        <a:rPr lang="pt-BR" baseline="0" dirty="0" smtClean="0"/>
                        <a:t>They are found in all types of habitats.</a:t>
                      </a:r>
                    </a:p>
                    <a:p>
                      <a:pPr algn="ctr"/>
                      <a:r>
                        <a:rPr lang="pt-BR" baseline="0" dirty="0" smtClean="0"/>
                        <a:t>These organisms are unicellular.</a:t>
                      </a:r>
                      <a:endParaRPr lang="pt-B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4219636" cy="2057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865914" y="6074229"/>
            <a:ext cx="685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43899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taxonomic category of related organisms ranking below an order and above a genus.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Fourth level on the taxonomy scale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392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Order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major category in the classification of animals and plants, ranking above a family and below a class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Fifth</a:t>
                      </a:r>
                      <a:r>
                        <a:rPr lang="en-US" sz="2000" baseline="0" dirty="0" smtClean="0"/>
                        <a:t> level on the taxonomy scale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6" y="37338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3700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Genus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 major category in the classification of animals and plants, ranking above a species and below a family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The sixth level on the taxonomy chart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91210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naturally existing population of similar organisms that breed only among themselves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The seventh and most specific level of the taxonomy chart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6" y="36576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17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Vertebrate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animal that has a backbone or spinal column.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Vertebrates include fish, amphibians, reptiles, birds, and mammals.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0"/>
            <a:ext cx="36623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62406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Invertebrate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Having no backbone or spinal column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Corals, insects, worms, jellyfish, starfish, and snails are invertebrates.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810000" cy="27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04861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Reptile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Any of various cold-blooded vertebrates of the class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Reptilia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 They have skin covered with scales or horny plates, they breath air with lungs, and usually having a three-chambered heart. Reptiles reproduce by laying eggs.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Modern reptiles include crocodiles, snakes, turtles, and lizards.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381250" cy="31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483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Amphibian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cold-blooded, smooth-skinned vertebrate of the class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Amphibia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They hatch as aquatic larvae with gills for breathing.  They then change into four-legged land-based adults with lungs for breathing air. The eggs of amphibians are fertilized by males in the water, rather than inside the mother.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Amphibians include frogs, toads, newts, salamanders, and caecilians.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1" y="3505200"/>
            <a:ext cx="245276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624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Mammal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Warm-blooded vertebrate animals of the class Mammalia, whose young feed on milk that is produced by the mother's mammary glands.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Mammals</a:t>
                      </a:r>
                      <a:r>
                        <a:rPr lang="en-US" sz="2000" baseline="0" dirty="0" smtClean="0"/>
                        <a:t> include rodents, cats, dogs, ungulates (mammals with hoofs), cetaceans (aquatic mammals like whales and dolphins), and apes.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4267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2610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Primates are distinguished from other animals in that they generally possess limbs capable of performing a variety of functions, hands and feet adapted for grasping (including opposable thumbs), flattened snouts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Primates include monkeys, apes, and human beings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79371"/>
            <a:ext cx="360149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419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Eukaryote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living organism made up of cells with true nuclei that divide by mitosis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organism that uses aerobic (requires oxygen) cellular respiration to break down compounds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58" y="4114800"/>
            <a:ext cx="4360571" cy="21261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400800" y="6096000"/>
            <a:ext cx="838200" cy="533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018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Pangaea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former “supercontinent” on the Earth.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Pangaea, included all the present continents, which broke up and drifted apart.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/>
        </p:blipFill>
        <p:spPr>
          <a:xfrm>
            <a:off x="5029200" y="3886200"/>
            <a:ext cx="3816927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093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Bacilli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type of bacteria that is shaped like a rod.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32" y="3810000"/>
            <a:ext cx="412394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052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Cocci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type of bacteria that is 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shaped like a sphere or ball.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3595687" cy="27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83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Spirilli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type of bacteria that is shaped like a spiral.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156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Gram Stain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Gram staining separates bacteria by the properties of their cell walls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Gram positive result is purple/blue.</a:t>
                      </a:r>
                    </a:p>
                    <a:p>
                      <a:pPr algn="ctr"/>
                      <a:r>
                        <a:rPr lang="en-US" sz="2000" dirty="0" smtClean="0"/>
                        <a:t>A Gram negative result is a pink/red color.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68486"/>
            <a:ext cx="3981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603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Antibiotic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substance that is capable of destroying or weakening bacteria or fungi that cause infections or infectious diseases.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Antibiotics do not kill viruses and are not effective in treating viral infections.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533775" cy="26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407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Adaptation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physical characteristics or behavior of an animal that help it to survive in its environment.</a:t>
                      </a:r>
                      <a:endParaRPr lang="en-US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Examples include:</a:t>
                      </a:r>
                    </a:p>
                    <a:p>
                      <a:pPr algn="ctr"/>
                      <a:r>
                        <a:rPr lang="en-US" sz="2000" dirty="0" smtClean="0"/>
                        <a:t>-the fins and gills of a fish that help it to swim and breathe in the water</a:t>
                      </a:r>
                    </a:p>
                    <a:p>
                      <a:pPr algn="ctr"/>
                      <a:r>
                        <a:rPr lang="en-US" sz="2000" dirty="0" smtClean="0"/>
                        <a:t>-</a:t>
                      </a:r>
                      <a:r>
                        <a:rPr lang="en-US" sz="2000" baseline="0" dirty="0" smtClean="0"/>
                        <a:t>the long neck of the giraffe that allows it to reach leaves in tall trees that are its main source of food..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420268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214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Acquired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Trait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trait that is developed during an organisms lifetime.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These traits are not inherited or passed down from parent to offspring.</a:t>
                      </a:r>
                    </a:p>
                    <a:p>
                      <a:pPr algn="ctr"/>
                      <a:r>
                        <a:rPr lang="en-US" sz="2000" dirty="0" smtClean="0"/>
                        <a:t>Acquired</a:t>
                      </a:r>
                      <a:r>
                        <a:rPr lang="en-US" sz="2000" baseline="0" dirty="0" smtClean="0"/>
                        <a:t> traits are things that are learned (you learn to ride a bike) or things that happen (you have an accident and cut off your finger.)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97086"/>
            <a:ext cx="399793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926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Individuals in a population are different from each other.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For</a:t>
                      </a:r>
                      <a:r>
                        <a:rPr lang="en-US" sz="2000" baseline="0" dirty="0" smtClean="0"/>
                        <a:t> example, some sunflowers in a filed are taller than others.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354975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126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Mutation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random change in genetic material.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If a mutation help an organism</a:t>
                      </a:r>
                      <a:r>
                        <a:rPr lang="en-US" sz="2000" baseline="0" dirty="0" smtClean="0"/>
                        <a:t> to survive, it may be selected and passed down in future generations.</a:t>
                      </a:r>
                    </a:p>
                    <a:p>
                      <a:pPr algn="ctr"/>
                      <a:r>
                        <a:rPr lang="en-US" sz="2000" dirty="0" smtClean="0"/>
                        <a:t>For example, many</a:t>
                      </a:r>
                      <a:r>
                        <a:rPr lang="en-US" sz="2000" baseline="0" dirty="0" smtClean="0"/>
                        <a:t> people in areas with lots of mosquitos inherit a mutation for </a:t>
                      </a:r>
                      <a:r>
                        <a:rPr lang="en-US" sz="2000" dirty="0" smtClean="0"/>
                        <a:t>sickle cell anemic.</a:t>
                      </a:r>
                      <a:r>
                        <a:rPr lang="en-US" sz="2000" baseline="0" dirty="0" smtClean="0"/>
                        <a:t>  This mutation helps to protect them from malaria (a disease spread by mosquitos.)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401205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378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Unicellular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Having only one cell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Prokaryotics</a:t>
                      </a:r>
                      <a:r>
                        <a:rPr lang="en-US" dirty="0" smtClean="0"/>
                        <a:t>, most </a:t>
                      </a:r>
                      <a:r>
                        <a:rPr lang="en-US" dirty="0" err="1" smtClean="0"/>
                        <a:t>protists</a:t>
                      </a:r>
                      <a:r>
                        <a:rPr lang="en-US" dirty="0" smtClean="0"/>
                        <a:t>, and some fungi are unicellular.</a:t>
                      </a:r>
                    </a:p>
                    <a:p>
                      <a:pPr algn="ctr"/>
                      <a:r>
                        <a:rPr lang="en-US" dirty="0" smtClean="0"/>
                        <a:t>Most of these organisms</a:t>
                      </a:r>
                      <a:r>
                        <a:rPr lang="en-US" baseline="0" dirty="0" smtClean="0"/>
                        <a:t> can only be seen with a microscope.</a:t>
                      </a:r>
                    </a:p>
                    <a:p>
                      <a:pPr algn="ctr"/>
                      <a:r>
                        <a:rPr lang="en-US" baseline="0" dirty="0" smtClean="0"/>
                        <a:t>They have a very simple structure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64428"/>
            <a:ext cx="4065087" cy="28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39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Predator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 person or an animal that hunts a smaller weaker person or animal.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example of a predator is a lion hunting a gazelle.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35928"/>
            <a:ext cx="3983832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365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An animal hunted or killed for food by another animal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example of prey is a deer being hunted by a man.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07971"/>
            <a:ext cx="2822994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562600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94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Mutualism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 relationship that benefits two organisms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example of mutualism is pollination which is when bees take nectar from flowers and then deposit the nectar on another flower.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3800"/>
            <a:ext cx="314371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977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Commensalism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 relationship between two organisms where one is helped and the other is unaffected.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example of commensalism is when a bird lives in a tree; the bird is helped because it has a place to build its nest and it is high up so protected from predators, but the tree is not affected.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53543"/>
            <a:ext cx="345885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915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Parasitism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Parasitism is a relationship between two different organisms where the parasite harms the host.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When worms live in a dog and take nutrients from the dog, this is an example of parasitism.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23103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064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Scientific Theory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 set of statements or principles devised to explain a group of facts or phenomena.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Most theories that are accepted by scientists have been repeatedly tested by experiments and can be used to make predictions about natural happenings.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38895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282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Fossil Record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Fossils are any preserved evidence of an organism.  The fossil record is the total number of fossils (discovered and undiscovered.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Fossils give scientists</a:t>
                      </a:r>
                      <a:r>
                        <a:rPr lang="en-US" sz="2000" baseline="0" dirty="0" smtClean="0"/>
                        <a:t> useful information about adaptations in animals and plants and the environment they lived in.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7971"/>
            <a:ext cx="345885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5751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Homologous Structure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Structures that are inherited from a common ancestor, but have different uses.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example is a human arm and a seal’s flipper.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91000"/>
            <a:ext cx="392623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3489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Analogous Structure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Structures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that are used for the same purpose, but are not inherited from a common ancestor.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example is the wings of a butterfly and the wings of a bird.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876800" y="4343400"/>
            <a:ext cx="4043807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30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Vestigial Structure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structure or organ that through the course of evolution has either become smaller or less useful.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Examples are: a human appendix, whale legs or ostrich wings.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0"/>
            <a:ext cx="243840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61575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Multicellular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Having many cells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Almost all Eukaryotes are multicellular</a:t>
                      </a:r>
                    </a:p>
                    <a:p>
                      <a:pPr algn="ctr"/>
                      <a:r>
                        <a:rPr lang="en-US" dirty="0" smtClean="0"/>
                        <a:t>These organisms are bigger in size</a:t>
                      </a:r>
                      <a:r>
                        <a:rPr lang="en-US" baseline="0" dirty="0" smtClean="0"/>
                        <a:t> and more complex than unicellular organisms.</a:t>
                      </a:r>
                    </a:p>
                    <a:p>
                      <a:pPr algn="ctr"/>
                      <a:r>
                        <a:rPr lang="en-US" baseline="0" dirty="0" smtClean="0"/>
                        <a:t>Humans, animals, plants and fungi are all multicellular.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6435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731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Phylogenic Tree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The lines of descent or evolutionary development of any plant or animal species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Tree of Life was first shown in Charles Darwin’s book, </a:t>
                      </a:r>
                      <a:r>
                        <a:rPr lang="en-US" sz="2000" i="1" baseline="0" dirty="0" smtClean="0"/>
                        <a:t>On the Origin of Species</a:t>
                      </a:r>
                      <a:r>
                        <a:rPr lang="en-US" sz="2000" baseline="0" dirty="0" smtClean="0"/>
                        <a:t>.  In this image, Darwin suggested that all of the species developed from one or a few species.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2400"/>
            <a:ext cx="344472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62949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Autotroph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 organism capable of making its own food, using light or chemical energy.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Green plants, algae, and certain bacteria are autotrophs.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86200"/>
            <a:ext cx="323527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14475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Heterotroph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 organism that cannot make its own food.  It eats plants or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other animals.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Human</a:t>
                      </a:r>
                      <a:r>
                        <a:rPr lang="en-US" sz="2000" baseline="0" dirty="0" smtClean="0"/>
                        <a:t> beings and most animals are heterotrophs.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92" y="3581400"/>
            <a:ext cx="401885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7235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Kingdom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major category in the classification of animals and plants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The highest taxonomic classification into which organisms are grouped, based on similarities and common ancestry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3175642" cy="31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163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Phylum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major category in the classification of living organisms, ranking above a class and below a kingdom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Second</a:t>
                      </a:r>
                      <a:r>
                        <a:rPr lang="en-US" sz="2000" baseline="0" dirty="0" smtClean="0"/>
                        <a:t> on the taxonomy scale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703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6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major category in the classification of animals and plants, ranking above an order and below a phylum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 anchor="ctr"/>
                </a:tc>
              </a:tr>
              <a:tr h="3390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Third on the taxonomy scale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76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1352</Words>
  <Application>Microsoft Office PowerPoint</Application>
  <PresentationFormat>On-screen Show (4:3)</PresentationFormat>
  <Paragraphs>128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IPSD #204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Services</dc:creator>
  <cp:lastModifiedBy>Tech Services</cp:lastModifiedBy>
  <cp:revision>71</cp:revision>
  <dcterms:created xsi:type="dcterms:W3CDTF">2012-11-12T17:57:20Z</dcterms:created>
  <dcterms:modified xsi:type="dcterms:W3CDTF">2014-05-28T13:58:30Z</dcterms:modified>
</cp:coreProperties>
</file>